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9"/>
  </p:notesMasterIdLst>
  <p:sldIdLst>
    <p:sldId id="256" r:id="rId2"/>
    <p:sldId id="257" r:id="rId3"/>
    <p:sldId id="258" r:id="rId4"/>
    <p:sldId id="266" r:id="rId5"/>
    <p:sldId id="270" r:id="rId6"/>
    <p:sldId id="271" r:id="rId7"/>
    <p:sldId id="267" r:id="rId8"/>
    <p:sldId id="268" r:id="rId9"/>
    <p:sldId id="269" r:id="rId10"/>
    <p:sldId id="272" r:id="rId11"/>
    <p:sldId id="279" r:id="rId12"/>
    <p:sldId id="283" r:id="rId13"/>
    <p:sldId id="261" r:id="rId14"/>
    <p:sldId id="264" r:id="rId15"/>
    <p:sldId id="292" r:id="rId16"/>
    <p:sldId id="263" r:id="rId17"/>
    <p:sldId id="273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Style moyen 2 - Accentuation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0A1B5D5-9B99-4C35-A422-299274C87663}" styleName="Style moyen 1 - Accentuation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 snapToGrid="0">
      <p:cViewPr varScale="1">
        <p:scale>
          <a:sx n="54" d="100"/>
          <a:sy n="54" d="100"/>
        </p:scale>
        <p:origin x="108" y="8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F1946E-6300-4A5F-A5DE-61633942318D}" type="datetimeFigureOut">
              <a:rPr lang="fr-FR" smtClean="0"/>
              <a:t>10/02/2021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DC36DA-8A73-436B-9CB6-316E84B7ED3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144897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781CC4E8-642C-4941-9AAD-A08B789FEB53}" type="datetime1">
              <a:rPr lang="fr-FR" smtClean="0"/>
              <a:t>10/02/2021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F4D5F4-99E8-4519-91F2-2DD2B47DE40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213051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F00F4E-673C-4AD9-BF01-BF89EC2F2C92}" type="datetime1">
              <a:rPr lang="fr-FR" smtClean="0"/>
              <a:t>10/02/2021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4D5F4-99E8-4519-91F2-2DD2B47DE40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864867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F4574-E89B-4F23-A509-FA04BC3A4ACF}" type="datetime1">
              <a:rPr lang="fr-FR" smtClean="0"/>
              <a:t>10/02/2021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4D5F4-99E8-4519-91F2-2DD2B47DE40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906955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9CB993-151A-4216-8231-491DB59D4CC3}" type="datetime1">
              <a:rPr lang="fr-FR" smtClean="0"/>
              <a:t>10/02/2021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4D5F4-99E8-4519-91F2-2DD2B47DE40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92337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74BB36-247F-498B-A31B-4507FE77FFD8}" type="datetime1">
              <a:rPr lang="fr-FR" smtClean="0"/>
              <a:t>10/02/2021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4D5F4-99E8-4519-91F2-2DD2B47DE40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820245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fr-FR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4965B-45DB-40D1-AEE6-23E7563AE636}" type="datetime1">
              <a:rPr lang="fr-FR" smtClean="0"/>
              <a:t>10/02/2021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4D5F4-99E8-4519-91F2-2DD2B47DE40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153396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fr-FR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4B29B-B3FD-4474-B18C-E7738CD8C5C3}" type="datetime1">
              <a:rPr lang="fr-FR" smtClean="0"/>
              <a:t>10/02/2021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4D5F4-99E8-4519-91F2-2DD2B47DE40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613526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D2801-8624-401F-B956-A7904BB198C1}" type="datetime1">
              <a:rPr lang="fr-FR" smtClean="0"/>
              <a:t>10/02/2021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4D5F4-99E8-4519-91F2-2DD2B47DE406}" type="slidenum">
              <a:rPr lang="fr-FR" smtClean="0"/>
              <a:t>‹N°›</a:t>
            </a:fld>
            <a:endParaRPr lang="fr-FR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9828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021D8-3A03-4B06-820C-97E2A9B4AAB2}" type="datetime1">
              <a:rPr lang="fr-FR" smtClean="0"/>
              <a:t>10/02/2021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4D5F4-99E8-4519-91F2-2DD2B47DE40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923841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CDB0BA-3697-4931-8F44-7BEF546BC0DB}" type="datetime1">
              <a:rPr lang="fr-FR" smtClean="0"/>
              <a:t>10/02/2021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4D5F4-99E8-4519-91F2-2DD2B47DE40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605668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50445-7230-4729-8A51-F819CF38EDB4}" type="datetime1">
              <a:rPr lang="fr-FR" smtClean="0"/>
              <a:t>10/02/2021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4D5F4-99E8-4519-91F2-2DD2B47DE40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841555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C3A9A-FAC5-495C-9A83-E4527CFBF56B}" type="datetime1">
              <a:rPr lang="fr-FR" smtClean="0"/>
              <a:t>10/02/2021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4D5F4-99E8-4519-91F2-2DD2B47DE40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220981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A9CC8-5FEF-4456-932A-2FA36F6F3BFC}" type="datetime1">
              <a:rPr lang="fr-FR" smtClean="0"/>
              <a:t>10/02/2021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4D5F4-99E8-4519-91F2-2DD2B47DE40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764070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E3082-2F6B-4C8A-BF45-F11F1F98F93C}" type="datetime1">
              <a:rPr lang="fr-FR" smtClean="0"/>
              <a:t>10/02/2021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4D5F4-99E8-4519-91F2-2DD2B47DE40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04396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EA5F0B-6B98-4B2A-B823-1E60E7BF64C5}" type="datetime1">
              <a:rPr lang="fr-FR" smtClean="0"/>
              <a:t>10/02/2021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4D5F4-99E8-4519-91F2-2DD2B47DE40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126948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63958-1421-4CA0-9928-53195A760600}" type="datetime1">
              <a:rPr lang="fr-FR" smtClean="0"/>
              <a:t>10/02/2021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4D5F4-99E8-4519-91F2-2DD2B47DE40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24809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AD0A7B-0773-4C10-B5D3-3F0102E3178B}" type="datetime1">
              <a:rPr lang="fr-FR" smtClean="0"/>
              <a:t>10/02/2021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4D5F4-99E8-4519-91F2-2DD2B47DE40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454465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63F5530D-7DEE-4BEA-8355-6CAFDAEBD190}" type="datetime1">
              <a:rPr lang="fr-FR" smtClean="0"/>
              <a:t>10/02/2021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F4D5F4-99E8-4519-91F2-2DD2B47DE40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2634829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jpe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97524BF-3198-4F84-9BB9-D8146C7888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02419" y="1964267"/>
            <a:ext cx="7757706" cy="2421464"/>
          </a:xfrm>
        </p:spPr>
        <p:txBody>
          <a:bodyPr/>
          <a:lstStyle/>
          <a:p>
            <a:r>
              <a:rPr lang="en-US" dirty="0"/>
              <a:t>Introduction to</a:t>
            </a:r>
            <a:br>
              <a:rPr lang="en-US" dirty="0"/>
            </a:br>
            <a:r>
              <a:rPr lang="en-US" dirty="0"/>
              <a:t>ESIPAP Computing Sessions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AB761ED5-B223-4128-91BE-66A37012757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2800" i="1" dirty="0"/>
              <a:t>Wednesday 10 – Thursday 11 February 2021</a:t>
            </a:r>
          </a:p>
          <a:p>
            <a:r>
              <a:rPr lang="en-US" sz="2800" i="1" dirty="0"/>
              <a:t>ERIC CHABERT - ERIC CONTE</a:t>
            </a:r>
          </a:p>
          <a:p>
            <a:r>
              <a:rPr lang="en-US" sz="2800" i="1" dirty="0"/>
              <a:t>  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6E3C09B-AF88-4DD9-8CE5-A0945C4BC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4D5F4-99E8-4519-91F2-2DD2B47DE406}" type="slidenum">
              <a:rPr lang="fr-FR" sz="2000" smtClean="0"/>
              <a:t>1</a:t>
            </a:fld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3111407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65B0764-B1EB-4F4D-AF79-46FD0B3F7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USED IN THE COMPUTING SESSIONS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1DA5247-0555-4C26-A241-9D2C8C7D4F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3">
            <a:extLst>
              <a:ext uri="{FF2B5EF4-FFF2-40B4-BE49-F238E27FC236}">
                <a16:creationId xmlns:a16="http://schemas.microsoft.com/office/drawing/2014/main" id="{892B6AA6-F9B8-4749-ABE9-B0654F0F72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F4D5F4-99E8-4519-91F2-2DD2B47DE406}" type="slidenum">
              <a:rPr lang="fr-FR" sz="2000" smtClean="0"/>
              <a:t>10</a:t>
            </a:fld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16445928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Connecteur droit avec flèche 24">
            <a:extLst>
              <a:ext uri="{FF2B5EF4-FFF2-40B4-BE49-F238E27FC236}">
                <a16:creationId xmlns:a16="http://schemas.microsoft.com/office/drawing/2014/main" id="{A5385BBF-9B5F-4DC5-9F10-580CBB11B1B3}"/>
              </a:ext>
            </a:extLst>
          </p:cNvPr>
          <p:cNvCxnSpPr>
            <a:cxnSpLocks/>
          </p:cNvCxnSpPr>
          <p:nvPr/>
        </p:nvCxnSpPr>
        <p:spPr>
          <a:xfrm>
            <a:off x="2554941" y="3744065"/>
            <a:ext cx="0" cy="1905118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re 4">
            <a:extLst>
              <a:ext uri="{FF2B5EF4-FFF2-40B4-BE49-F238E27FC236}">
                <a16:creationId xmlns:a16="http://schemas.microsoft.com/office/drawing/2014/main" id="{31AFCB28-4D13-4D77-8EFE-89B86ABBA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Sensors</a:t>
            </a:r>
            <a:r>
              <a:rPr lang="fr-FR" dirty="0"/>
              <a:t> to </a:t>
            </a:r>
            <a:r>
              <a:rPr lang="fr-FR" dirty="0" err="1"/>
              <a:t>study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FE44233-8600-45F5-8553-EC67E34AC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4D5F4-99E8-4519-91F2-2DD2B47DE406}" type="slidenum">
              <a:rPr lang="fr-FR" smtClean="0"/>
              <a:t>11</a:t>
            </a:fld>
            <a:endParaRPr lang="fr-FR"/>
          </a:p>
        </p:txBody>
      </p:sp>
      <p:pic>
        <p:nvPicPr>
          <p:cNvPr id="16" name="Picture 4" descr="RÃ©sultat de recherche d'images pour &quot;ST Micro HTS221&quot;">
            <a:extLst>
              <a:ext uri="{FF2B5EF4-FFF2-40B4-BE49-F238E27FC236}">
                <a16:creationId xmlns:a16="http://schemas.microsoft.com/office/drawing/2014/main" id="{D4506940-68E0-4FFB-A460-3C4DC63AF5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40179" y="1771755"/>
            <a:ext cx="2714188" cy="1972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RÃ©sultat de recherche d'images pour &quot;ST Micro LPS25H&quot;">
            <a:extLst>
              <a:ext uri="{FF2B5EF4-FFF2-40B4-BE49-F238E27FC236}">
                <a16:creationId xmlns:a16="http://schemas.microsoft.com/office/drawing/2014/main" id="{826216A3-E21C-432F-BE32-63E7DD75F8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196" r="11011"/>
          <a:stretch/>
        </p:blipFill>
        <p:spPr bwMode="auto">
          <a:xfrm>
            <a:off x="9391555" y="1708780"/>
            <a:ext cx="2178869" cy="2035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0AA76007-E936-417C-92F1-BECA447376F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206" t="56471" r="40735" b="14398"/>
          <a:stretch/>
        </p:blipFill>
        <p:spPr>
          <a:xfrm>
            <a:off x="986116" y="1726894"/>
            <a:ext cx="3908613" cy="1997823"/>
          </a:xfrm>
          <a:prstGeom prst="rect">
            <a:avLst/>
          </a:prstGeom>
        </p:spPr>
      </p:pic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7939A8CA-BF68-49F3-A595-1FDC8B137F44}"/>
              </a:ext>
            </a:extLst>
          </p:cNvPr>
          <p:cNvCxnSpPr>
            <a:cxnSpLocks/>
            <a:stCxn id="2" idx="2"/>
          </p:cNvCxnSpPr>
          <p:nvPr/>
        </p:nvCxnSpPr>
        <p:spPr>
          <a:xfrm>
            <a:off x="2940423" y="3724717"/>
            <a:ext cx="0" cy="1905118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avec flèche 21">
            <a:extLst>
              <a:ext uri="{FF2B5EF4-FFF2-40B4-BE49-F238E27FC236}">
                <a16:creationId xmlns:a16="http://schemas.microsoft.com/office/drawing/2014/main" id="{88288A82-09C1-4484-8CC7-AA945E4FE74E}"/>
              </a:ext>
            </a:extLst>
          </p:cNvPr>
          <p:cNvCxnSpPr>
            <a:cxnSpLocks/>
          </p:cNvCxnSpPr>
          <p:nvPr/>
        </p:nvCxnSpPr>
        <p:spPr>
          <a:xfrm>
            <a:off x="7360025" y="3744065"/>
            <a:ext cx="0" cy="1905118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avec flèche 22">
            <a:extLst>
              <a:ext uri="{FF2B5EF4-FFF2-40B4-BE49-F238E27FC236}">
                <a16:creationId xmlns:a16="http://schemas.microsoft.com/office/drawing/2014/main" id="{E7E5E001-AAC1-47B1-B601-09D33518AB6C}"/>
              </a:ext>
            </a:extLst>
          </p:cNvPr>
          <p:cNvCxnSpPr>
            <a:cxnSpLocks/>
          </p:cNvCxnSpPr>
          <p:nvPr/>
        </p:nvCxnSpPr>
        <p:spPr>
          <a:xfrm>
            <a:off x="10266061" y="3724717"/>
            <a:ext cx="0" cy="1905118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CADB0CFF-FB9D-4666-A7A6-49F6A9081BE0}"/>
              </a:ext>
            </a:extLst>
          </p:cNvPr>
          <p:cNvSpPr/>
          <p:nvPr/>
        </p:nvSpPr>
        <p:spPr>
          <a:xfrm>
            <a:off x="869576" y="4562403"/>
            <a:ext cx="10452849" cy="648938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CONDITIONNING</a:t>
            </a:r>
          </a:p>
          <a:p>
            <a:pPr algn="ctr"/>
            <a:r>
              <a:rPr lang="fr-FR" dirty="0" err="1">
                <a:solidFill>
                  <a:schemeClr val="bg1"/>
                </a:solidFill>
              </a:rPr>
              <a:t>Analogic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Front-End</a:t>
            </a:r>
            <a:r>
              <a:rPr lang="fr-FR" dirty="0">
                <a:solidFill>
                  <a:schemeClr val="bg1"/>
                </a:solidFill>
              </a:rPr>
              <a:t> + ADC + Signal </a:t>
            </a:r>
            <a:r>
              <a:rPr lang="fr-FR" dirty="0" err="1">
                <a:solidFill>
                  <a:schemeClr val="bg1"/>
                </a:solidFill>
              </a:rPr>
              <a:t>treatment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6816051C-252D-486F-B7F3-5839628458E5}"/>
              </a:ext>
            </a:extLst>
          </p:cNvPr>
          <p:cNvSpPr txBox="1"/>
          <p:nvPr/>
        </p:nvSpPr>
        <p:spPr>
          <a:xfrm>
            <a:off x="1998433" y="5759588"/>
            <a:ext cx="200580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2 channels</a:t>
            </a:r>
          </a:p>
          <a:p>
            <a:r>
              <a:rPr lang="fr-FR" dirty="0"/>
              <a:t>= </a:t>
            </a:r>
            <a:r>
              <a:rPr lang="fr-FR" dirty="0" err="1"/>
              <a:t>collected</a:t>
            </a:r>
            <a:r>
              <a:rPr lang="fr-FR" dirty="0"/>
              <a:t> </a:t>
            </a:r>
            <a:r>
              <a:rPr lang="fr-FR" dirty="0" err="1"/>
              <a:t>charged</a:t>
            </a:r>
            <a:endParaRPr lang="fr-FR" dirty="0"/>
          </a:p>
          <a:p>
            <a:r>
              <a:rPr lang="fr-FR" dirty="0"/>
              <a:t>= </a:t>
            </a:r>
            <a:r>
              <a:rPr lang="fr-FR" dirty="0" err="1"/>
              <a:t>energy</a:t>
            </a:r>
            <a:r>
              <a:rPr lang="fr-FR" dirty="0"/>
              <a:t> (0 to 255)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E134D311-43A3-4E6E-9B06-557091220860}"/>
              </a:ext>
            </a:extLst>
          </p:cNvPr>
          <p:cNvSpPr txBox="1"/>
          <p:nvPr/>
        </p:nvSpPr>
        <p:spPr>
          <a:xfrm>
            <a:off x="6341940" y="5736321"/>
            <a:ext cx="21078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Temperature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Relative </a:t>
            </a:r>
            <a:r>
              <a:rPr lang="fr-FR" dirty="0" err="1"/>
              <a:t>humidity</a:t>
            </a:r>
            <a:endParaRPr lang="fr-FR" dirty="0"/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C508C719-8664-4F8B-BE6C-82A71B9418C6}"/>
              </a:ext>
            </a:extLst>
          </p:cNvPr>
          <p:cNvSpPr txBox="1"/>
          <p:nvPr/>
        </p:nvSpPr>
        <p:spPr>
          <a:xfrm>
            <a:off x="9734546" y="5736321"/>
            <a:ext cx="989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Pressure</a:t>
            </a:r>
          </a:p>
        </p:txBody>
      </p:sp>
    </p:spTree>
    <p:extLst>
      <p:ext uri="{BB962C8B-B14F-4D97-AF65-F5344CB8AC3E}">
        <p14:creationId xmlns:p14="http://schemas.microsoft.com/office/powerpoint/2010/main" val="8310058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62B82A3-1E2F-4FE5-9C00-413D1FE96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Summary</a:t>
            </a:r>
            <a:r>
              <a:rPr lang="fr-FR" dirty="0"/>
              <a:t> on ADC </a:t>
            </a:r>
            <a:r>
              <a:rPr lang="fr-FR" dirty="0" err="1"/>
              <a:t>sensitivity</a:t>
            </a:r>
            <a:endParaRPr lang="fr-FR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AF206736-68D2-4CAF-A6FC-46B24F1B2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4D5F4-99E8-4519-91F2-2DD2B47DE406}" type="slidenum">
              <a:rPr lang="fr-FR" smtClean="0"/>
              <a:t>12</a:t>
            </a:fld>
            <a:endParaRPr lang="fr-FR"/>
          </a:p>
        </p:txBody>
      </p:sp>
      <p:graphicFrame>
        <p:nvGraphicFramePr>
          <p:cNvPr id="5" name="Tableau 4">
            <a:extLst>
              <a:ext uri="{FF2B5EF4-FFF2-40B4-BE49-F238E27FC236}">
                <a16:creationId xmlns:a16="http://schemas.microsoft.com/office/drawing/2014/main" id="{CBFAC539-DA42-4133-94D0-5208FBA8080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091494" y="1937141"/>
          <a:ext cx="10131424" cy="3933432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2670509">
                  <a:extLst>
                    <a:ext uri="{9D8B030D-6E8A-4147-A177-3AD203B41FA5}">
                      <a16:colId xmlns:a16="http://schemas.microsoft.com/office/drawing/2014/main" val="1529146262"/>
                    </a:ext>
                  </a:extLst>
                </a:gridCol>
                <a:gridCol w="2395203">
                  <a:extLst>
                    <a:ext uri="{9D8B030D-6E8A-4147-A177-3AD203B41FA5}">
                      <a16:colId xmlns:a16="http://schemas.microsoft.com/office/drawing/2014/main" val="2615878459"/>
                    </a:ext>
                  </a:extLst>
                </a:gridCol>
                <a:gridCol w="2532856">
                  <a:extLst>
                    <a:ext uri="{9D8B030D-6E8A-4147-A177-3AD203B41FA5}">
                      <a16:colId xmlns:a16="http://schemas.microsoft.com/office/drawing/2014/main" val="291437706"/>
                    </a:ext>
                  </a:extLst>
                </a:gridCol>
                <a:gridCol w="2532856">
                  <a:extLst>
                    <a:ext uri="{9D8B030D-6E8A-4147-A177-3AD203B41FA5}">
                      <a16:colId xmlns:a16="http://schemas.microsoft.com/office/drawing/2014/main" val="1254644103"/>
                    </a:ext>
                  </a:extLst>
                </a:gridCol>
              </a:tblGrid>
              <a:tr h="983358"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tx1"/>
                          </a:solidFill>
                        </a:rPr>
                        <a:t>Pressure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err="1">
                          <a:solidFill>
                            <a:schemeClr val="tx1"/>
                          </a:solidFill>
                        </a:rPr>
                        <a:t>Temperature</a:t>
                      </a:r>
                      <a:endParaRPr lang="fr-FR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err="1">
                          <a:solidFill>
                            <a:schemeClr val="tx1"/>
                          </a:solidFill>
                        </a:rPr>
                        <a:t>Humidity</a:t>
                      </a:r>
                      <a:endParaRPr lang="fr-FR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1589213"/>
                  </a:ext>
                </a:extLst>
              </a:tr>
              <a:tr h="983358">
                <a:tc>
                  <a:txBody>
                    <a:bodyPr/>
                    <a:lstStyle/>
                    <a:p>
                      <a:pPr algn="ctr"/>
                      <a:r>
                        <a:rPr lang="fr-F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Full </a:t>
                      </a:r>
                      <a:r>
                        <a:rPr lang="fr-FR" sz="18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scale</a:t>
                      </a:r>
                      <a:endParaRPr lang="fr-FR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13.25 hPa to 2013.25 hPa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-20°C to +100°C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0% to 100%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2347555"/>
                  </a:ext>
                </a:extLst>
              </a:tr>
              <a:tr h="983358">
                <a:tc>
                  <a:txBody>
                    <a:bodyPr/>
                    <a:lstStyle/>
                    <a:p>
                      <a:pPr algn="ctr"/>
                      <a:r>
                        <a:rPr lang="fr-F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ADC </a:t>
                      </a:r>
                      <a:r>
                        <a:rPr lang="fr-FR" sz="18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resolution</a:t>
                      </a:r>
                      <a:endParaRPr lang="fr-FR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12 bits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12 bits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8 bits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79541456"/>
                  </a:ext>
                </a:extLst>
              </a:tr>
              <a:tr h="983358">
                <a:tc>
                  <a:txBody>
                    <a:bodyPr/>
                    <a:lstStyle/>
                    <a:p>
                      <a:pPr algn="ctr"/>
                      <a:r>
                        <a:rPr lang="fr-FR" sz="18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Sensitivity</a:t>
                      </a:r>
                      <a:endParaRPr lang="fr-FR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0,49 hPa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0,029 °C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0,39 %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489518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27959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65B0764-B1EB-4F4D-AF79-46FD0B3F7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Organization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1DA5247-0555-4C26-A241-9D2C8C7D4F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3">
            <a:extLst>
              <a:ext uri="{FF2B5EF4-FFF2-40B4-BE49-F238E27FC236}">
                <a16:creationId xmlns:a16="http://schemas.microsoft.com/office/drawing/2014/main" id="{6A51C991-1FE2-43BF-862D-A950990171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F4D5F4-99E8-4519-91F2-2DD2B47DE406}" type="slidenum">
              <a:rPr lang="fr-FR" sz="2000" smtClean="0"/>
              <a:t>13</a:t>
            </a:fld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41742386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5542686-7E4A-4D1C-914B-773669D7EC98}"/>
              </a:ext>
            </a:extLst>
          </p:cNvPr>
          <p:cNvSpPr/>
          <p:nvPr/>
        </p:nvSpPr>
        <p:spPr>
          <a:xfrm>
            <a:off x="2838894" y="2473851"/>
            <a:ext cx="2679405" cy="1626782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17B19FC-DA71-499A-8063-465EE30E941B}"/>
              </a:ext>
            </a:extLst>
          </p:cNvPr>
          <p:cNvSpPr/>
          <p:nvPr/>
        </p:nvSpPr>
        <p:spPr>
          <a:xfrm>
            <a:off x="6197012" y="2473851"/>
            <a:ext cx="2679405" cy="1626782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175EEE9-87FD-4BD4-BF7C-54AEF89E002B}"/>
              </a:ext>
            </a:extLst>
          </p:cNvPr>
          <p:cNvSpPr/>
          <p:nvPr/>
        </p:nvSpPr>
        <p:spPr>
          <a:xfrm>
            <a:off x="2838894" y="4657069"/>
            <a:ext cx="2679405" cy="1626782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A74558D-59AE-483C-90C5-B5CB2F2A5B0B}"/>
              </a:ext>
            </a:extLst>
          </p:cNvPr>
          <p:cNvSpPr/>
          <p:nvPr/>
        </p:nvSpPr>
        <p:spPr>
          <a:xfrm>
            <a:off x="6197012" y="4657069"/>
            <a:ext cx="2679405" cy="1626782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65B0764-B1EB-4F4D-AF79-46FD0B3F70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 dirty="0"/>
              <a:t>Organization in sessions</a:t>
            </a:r>
          </a:p>
        </p:txBody>
      </p:sp>
      <p:sp>
        <p:nvSpPr>
          <p:cNvPr id="6" name="Espace réservé du numéro de diapositive 3">
            <a:extLst>
              <a:ext uri="{FF2B5EF4-FFF2-40B4-BE49-F238E27FC236}">
                <a16:creationId xmlns:a16="http://schemas.microsoft.com/office/drawing/2014/main" id="{4DE64400-3B36-43EA-ADD0-54072BE61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F4D5F4-99E8-4519-91F2-2DD2B47DE406}" type="slidenum">
              <a:rPr lang="en-US" sz="2000" smtClean="0"/>
              <a:t>14</a:t>
            </a:fld>
            <a:endParaRPr lang="en-US" sz="200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1AEC7289-C107-4C31-A63D-2AD99836DD69}"/>
              </a:ext>
            </a:extLst>
          </p:cNvPr>
          <p:cNvSpPr txBox="1"/>
          <p:nvPr/>
        </p:nvSpPr>
        <p:spPr>
          <a:xfrm>
            <a:off x="3646239" y="2700678"/>
            <a:ext cx="10647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>
                <a:solidFill>
                  <a:schemeClr val="bg1"/>
                </a:solidFill>
              </a:rPr>
              <a:t>Session 1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5A5CD220-A9A9-4438-B85C-47E4CCA86198}"/>
              </a:ext>
            </a:extLst>
          </p:cNvPr>
          <p:cNvSpPr txBox="1"/>
          <p:nvPr/>
        </p:nvSpPr>
        <p:spPr>
          <a:xfrm>
            <a:off x="617815" y="3056410"/>
            <a:ext cx="19286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FF00"/>
                </a:solidFill>
                <a:latin typeface="Cooper Black" panose="0208090404030B020404" pitchFamily="18" charset="0"/>
              </a:rPr>
              <a:t>Wednesday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42373ADE-2246-4AA0-BB8D-BE1C97A8BD59}"/>
              </a:ext>
            </a:extLst>
          </p:cNvPr>
          <p:cNvSpPr txBox="1"/>
          <p:nvPr/>
        </p:nvSpPr>
        <p:spPr>
          <a:xfrm>
            <a:off x="626424" y="5239628"/>
            <a:ext cx="16845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>
                <a:solidFill>
                  <a:srgbClr val="FFFF00"/>
                </a:solidFill>
                <a:latin typeface="Cooper Black" panose="0208090404030B020404" pitchFamily="18" charset="0"/>
              </a:rPr>
              <a:t>Thursday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3F0E01A3-C8EA-4FF1-9681-C5A3EBC5D1FE}"/>
              </a:ext>
            </a:extLst>
          </p:cNvPr>
          <p:cNvSpPr txBox="1"/>
          <p:nvPr/>
        </p:nvSpPr>
        <p:spPr>
          <a:xfrm>
            <a:off x="2962631" y="3264203"/>
            <a:ext cx="23763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Introduction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Reading binary data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B07244AF-F283-4A65-ABC8-6118D9A677D1}"/>
              </a:ext>
            </a:extLst>
          </p:cNvPr>
          <p:cNvSpPr txBox="1"/>
          <p:nvPr/>
        </p:nvSpPr>
        <p:spPr>
          <a:xfrm>
            <a:off x="6374220" y="3264203"/>
            <a:ext cx="2324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Developing a C++ class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7D233A5E-C15E-4C3C-AA2A-F4D23B4F859F}"/>
              </a:ext>
            </a:extLst>
          </p:cNvPr>
          <p:cNvSpPr txBox="1"/>
          <p:nvPr/>
        </p:nvSpPr>
        <p:spPr>
          <a:xfrm>
            <a:off x="3522920" y="5263212"/>
            <a:ext cx="13113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Combining classes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B70A42D4-61C2-4E13-ACFE-424FDEF18F80}"/>
              </a:ext>
            </a:extLst>
          </p:cNvPr>
          <p:cNvSpPr txBox="1"/>
          <p:nvPr/>
        </p:nvSpPr>
        <p:spPr>
          <a:xfrm>
            <a:off x="6326373" y="5217046"/>
            <a:ext cx="2654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Analyzing data with ROOT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E5874EE8-E6F6-411E-B849-04B492633067}"/>
              </a:ext>
            </a:extLst>
          </p:cNvPr>
          <p:cNvSpPr txBox="1"/>
          <p:nvPr/>
        </p:nvSpPr>
        <p:spPr>
          <a:xfrm>
            <a:off x="7004357" y="2700678"/>
            <a:ext cx="10647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>
                <a:solidFill>
                  <a:schemeClr val="bg1"/>
                </a:solidFill>
              </a:rPr>
              <a:t>Session 2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E7323B35-9DB6-42FD-B577-77C9EA6E6662}"/>
              </a:ext>
            </a:extLst>
          </p:cNvPr>
          <p:cNvSpPr txBox="1"/>
          <p:nvPr/>
        </p:nvSpPr>
        <p:spPr>
          <a:xfrm>
            <a:off x="3646239" y="4820099"/>
            <a:ext cx="10647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Session 3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A43273E3-9D8B-4581-87DD-33B51B93BDE1}"/>
              </a:ext>
            </a:extLst>
          </p:cNvPr>
          <p:cNvSpPr txBox="1"/>
          <p:nvPr/>
        </p:nvSpPr>
        <p:spPr>
          <a:xfrm>
            <a:off x="7004357" y="4813011"/>
            <a:ext cx="10647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Session 4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0D59A673-0524-4327-B06D-87B6D08BB697}"/>
              </a:ext>
            </a:extLst>
          </p:cNvPr>
          <p:cNvSpPr txBox="1"/>
          <p:nvPr/>
        </p:nvSpPr>
        <p:spPr>
          <a:xfrm>
            <a:off x="2583712" y="2020184"/>
            <a:ext cx="5068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9:00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A1AF7467-4A2B-460B-B036-91D6042FB159}"/>
              </a:ext>
            </a:extLst>
          </p:cNvPr>
          <p:cNvSpPr txBox="1"/>
          <p:nvPr/>
        </p:nvSpPr>
        <p:spPr>
          <a:xfrm>
            <a:off x="5202865" y="2020184"/>
            <a:ext cx="5982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12:15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C4FBB807-2C66-45BA-9586-E30A9EF9C6CF}"/>
              </a:ext>
            </a:extLst>
          </p:cNvPr>
          <p:cNvSpPr txBox="1"/>
          <p:nvPr/>
        </p:nvSpPr>
        <p:spPr>
          <a:xfrm>
            <a:off x="5908160" y="2020184"/>
            <a:ext cx="5982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14:00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33F060A7-56CC-43B5-B018-5A1CDF8C699A}"/>
              </a:ext>
            </a:extLst>
          </p:cNvPr>
          <p:cNvSpPr txBox="1"/>
          <p:nvPr/>
        </p:nvSpPr>
        <p:spPr>
          <a:xfrm>
            <a:off x="8612374" y="2020184"/>
            <a:ext cx="5982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17:15</a:t>
            </a:r>
          </a:p>
        </p:txBody>
      </p:sp>
      <p:sp>
        <p:nvSpPr>
          <p:cNvPr id="4" name="Flèche : bas 3">
            <a:extLst>
              <a:ext uri="{FF2B5EF4-FFF2-40B4-BE49-F238E27FC236}">
                <a16:creationId xmlns:a16="http://schemas.microsoft.com/office/drawing/2014/main" id="{58597948-C5F0-46AE-A7DC-DA910D4225B7}"/>
              </a:ext>
            </a:extLst>
          </p:cNvPr>
          <p:cNvSpPr/>
          <p:nvPr/>
        </p:nvSpPr>
        <p:spPr>
          <a:xfrm rot="4697153">
            <a:off x="5712375" y="2758670"/>
            <a:ext cx="98070" cy="326691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Flèche : bas 28">
            <a:extLst>
              <a:ext uri="{FF2B5EF4-FFF2-40B4-BE49-F238E27FC236}">
                <a16:creationId xmlns:a16="http://schemas.microsoft.com/office/drawing/2014/main" id="{7B19D9CE-B37E-4311-B589-842753AE5AE3}"/>
              </a:ext>
            </a:extLst>
          </p:cNvPr>
          <p:cNvSpPr/>
          <p:nvPr/>
        </p:nvSpPr>
        <p:spPr>
          <a:xfrm rot="16200000">
            <a:off x="5806707" y="3108251"/>
            <a:ext cx="127591" cy="34024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Flèche : bas 45">
            <a:extLst>
              <a:ext uri="{FF2B5EF4-FFF2-40B4-BE49-F238E27FC236}">
                <a16:creationId xmlns:a16="http://schemas.microsoft.com/office/drawing/2014/main" id="{B647F420-18E9-4CA5-813A-E2BD706F549B}"/>
              </a:ext>
            </a:extLst>
          </p:cNvPr>
          <p:cNvSpPr/>
          <p:nvPr/>
        </p:nvSpPr>
        <p:spPr>
          <a:xfrm rot="16200000">
            <a:off x="5806707" y="5300338"/>
            <a:ext cx="127591" cy="34024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682149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65B0764-B1EB-4F4D-AF79-46FD0B3F7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Multi-plaTform development</a:t>
            </a:r>
          </a:p>
        </p:txBody>
      </p:sp>
      <p:sp>
        <p:nvSpPr>
          <p:cNvPr id="6" name="Espace réservé du numéro de diapositive 3">
            <a:extLst>
              <a:ext uri="{FF2B5EF4-FFF2-40B4-BE49-F238E27FC236}">
                <a16:creationId xmlns:a16="http://schemas.microsoft.com/office/drawing/2014/main" id="{4DE64400-3B36-43EA-ADD0-54072BE61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F4D5F4-99E8-4519-91F2-2DD2B47DE406}" type="slidenum">
              <a:rPr lang="fr-FR" sz="2000" smtClean="0"/>
              <a:t>15</a:t>
            </a:fld>
            <a:endParaRPr lang="fr-FR" sz="2000" dirty="0"/>
          </a:p>
        </p:txBody>
      </p:sp>
      <p:pic>
        <p:nvPicPr>
          <p:cNvPr id="2050" name="Picture 2" descr="Résultat de recherche d'images pour &quot;windows logo&quot;">
            <a:extLst>
              <a:ext uri="{FF2B5EF4-FFF2-40B4-BE49-F238E27FC236}">
                <a16:creationId xmlns:a16="http://schemas.microsoft.com/office/drawing/2014/main" id="{ED8594F8-A126-46D2-AAD5-30C128BF7A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301" y="2259160"/>
            <a:ext cx="1591234" cy="1591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Résultat de recherche d'images pour &quot;linux logo&quot;">
            <a:extLst>
              <a:ext uri="{FF2B5EF4-FFF2-40B4-BE49-F238E27FC236}">
                <a16:creationId xmlns:a16="http://schemas.microsoft.com/office/drawing/2014/main" id="{73765C92-90FA-456F-8D46-71B4652CA0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28" r="19255"/>
          <a:stretch/>
        </p:blipFill>
        <p:spPr bwMode="auto">
          <a:xfrm>
            <a:off x="3023479" y="2250194"/>
            <a:ext cx="1775012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Résultat de recherche d'images pour &quot;mac os x logo&quot;">
            <a:extLst>
              <a:ext uri="{FF2B5EF4-FFF2-40B4-BE49-F238E27FC236}">
                <a16:creationId xmlns:a16="http://schemas.microsoft.com/office/drawing/2014/main" id="{794FD202-D0F4-41B5-B7DE-CCE33D6FF9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74" r="25232" b="22047"/>
          <a:stretch/>
        </p:blipFill>
        <p:spPr bwMode="auto">
          <a:xfrm>
            <a:off x="5604435" y="2202039"/>
            <a:ext cx="1488141" cy="1648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e 2">
            <a:extLst>
              <a:ext uri="{FF2B5EF4-FFF2-40B4-BE49-F238E27FC236}">
                <a16:creationId xmlns:a16="http://schemas.microsoft.com/office/drawing/2014/main" id="{1166D443-FBF4-4716-A8E6-DFAAF8395584}"/>
              </a:ext>
            </a:extLst>
          </p:cNvPr>
          <p:cNvGrpSpPr/>
          <p:nvPr/>
        </p:nvGrpSpPr>
        <p:grpSpPr>
          <a:xfrm>
            <a:off x="7898520" y="2065867"/>
            <a:ext cx="3548179" cy="1888635"/>
            <a:chOff x="7958020" y="3216627"/>
            <a:chExt cx="3548179" cy="1888635"/>
          </a:xfrm>
        </p:grpSpPr>
        <p:pic>
          <p:nvPicPr>
            <p:cNvPr id="16" name="Picture 2" descr="RÃ©sultat de recherche d'images pour &quot;raspberry pi 3 b+&quot;">
              <a:extLst>
                <a:ext uri="{FF2B5EF4-FFF2-40B4-BE49-F238E27FC236}">
                  <a16:creationId xmlns:a16="http://schemas.microsoft.com/office/drawing/2014/main" id="{0A007B3B-5642-4CEB-A218-325688E7787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8756381" y="3216627"/>
              <a:ext cx="2749818" cy="18886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6" name="Picture 8" descr="Résultat de recherche d'images pour &quot;raspberry logo&quot;">
              <a:extLst>
                <a:ext uri="{FF2B5EF4-FFF2-40B4-BE49-F238E27FC236}">
                  <a16:creationId xmlns:a16="http://schemas.microsoft.com/office/drawing/2014/main" id="{F223421E-E08F-42F6-BE6A-0BA59C24B4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58020" y="3340072"/>
              <a:ext cx="1325098" cy="16738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9" name="ZoneTexte 18">
            <a:extLst>
              <a:ext uri="{FF2B5EF4-FFF2-40B4-BE49-F238E27FC236}">
                <a16:creationId xmlns:a16="http://schemas.microsoft.com/office/drawing/2014/main" id="{127A5E9D-E7AE-4A2E-9630-0FF5B40FC55D}"/>
              </a:ext>
            </a:extLst>
          </p:cNvPr>
          <p:cNvSpPr txBox="1"/>
          <p:nvPr/>
        </p:nvSpPr>
        <p:spPr>
          <a:xfrm>
            <a:off x="626301" y="4330469"/>
            <a:ext cx="14472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Windows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10025C46-BE8F-4E18-86B8-824E5547B230}"/>
              </a:ext>
            </a:extLst>
          </p:cNvPr>
          <p:cNvSpPr txBox="1"/>
          <p:nvPr/>
        </p:nvSpPr>
        <p:spPr>
          <a:xfrm>
            <a:off x="3124821" y="4330469"/>
            <a:ext cx="14472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Linux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BE830687-3348-4484-8A4E-661FD6817D16}"/>
              </a:ext>
            </a:extLst>
          </p:cNvPr>
          <p:cNvSpPr txBox="1"/>
          <p:nvPr/>
        </p:nvSpPr>
        <p:spPr>
          <a:xfrm>
            <a:off x="5658222" y="4330469"/>
            <a:ext cx="14472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Mac OS X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5DB669D3-4F8D-42C4-8BCD-9A01725470DC}"/>
              </a:ext>
            </a:extLst>
          </p:cNvPr>
          <p:cNvSpPr txBox="1"/>
          <p:nvPr/>
        </p:nvSpPr>
        <p:spPr>
          <a:xfrm>
            <a:off x="8333572" y="4330468"/>
            <a:ext cx="26780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Raspberry board (ARM architecture)</a:t>
            </a:r>
          </a:p>
        </p:txBody>
      </p:sp>
    </p:spTree>
    <p:extLst>
      <p:ext uri="{BB962C8B-B14F-4D97-AF65-F5344CB8AC3E}">
        <p14:creationId xmlns:p14="http://schemas.microsoft.com/office/powerpoint/2010/main" val="12172640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65B0764-B1EB-4F4D-AF79-46FD0B3F7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 to USE</a:t>
            </a:r>
          </a:p>
        </p:txBody>
      </p:sp>
      <p:sp>
        <p:nvSpPr>
          <p:cNvPr id="6" name="Espace réservé du numéro de diapositive 3">
            <a:extLst>
              <a:ext uri="{FF2B5EF4-FFF2-40B4-BE49-F238E27FC236}">
                <a16:creationId xmlns:a16="http://schemas.microsoft.com/office/drawing/2014/main" id="{4DE64400-3B36-43EA-ADD0-54072BE61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F4D5F4-99E8-4519-91F2-2DD2B47DE406}" type="slidenum">
              <a:rPr lang="fr-FR" sz="2000" smtClean="0"/>
              <a:t>16</a:t>
            </a:fld>
            <a:endParaRPr lang="fr-FR" sz="2000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E738706E-A39F-4090-9E48-9F184EBE2E0B}"/>
              </a:ext>
            </a:extLst>
          </p:cNvPr>
          <p:cNvSpPr txBox="1"/>
          <p:nvPr/>
        </p:nvSpPr>
        <p:spPr>
          <a:xfrm>
            <a:off x="7882682" y="645465"/>
            <a:ext cx="327744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Saving and preserving code on the internet: site </a:t>
            </a:r>
            <a:r>
              <a:rPr lang="en-US" dirty="0" err="1"/>
              <a:t>github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Sharing codes with others.</a:t>
            </a:r>
          </a:p>
        </p:txBody>
      </p:sp>
      <p:pic>
        <p:nvPicPr>
          <p:cNvPr id="1028" name="Picture 4" descr="Résultat de recherche d'images pour &quot;C++&quot;">
            <a:extLst>
              <a:ext uri="{FF2B5EF4-FFF2-40B4-BE49-F238E27FC236}">
                <a16:creationId xmlns:a16="http://schemas.microsoft.com/office/drawing/2014/main" id="{A69A28D0-F497-490A-9B77-7257AC8028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1" y="1852962"/>
            <a:ext cx="1977319" cy="2222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ésultat de recherche d'images pour &quot;root cern&quot;">
            <a:extLst>
              <a:ext uri="{FF2B5EF4-FFF2-40B4-BE49-F238E27FC236}">
                <a16:creationId xmlns:a16="http://schemas.microsoft.com/office/drawing/2014/main" id="{3D948B21-0A4C-4A65-97BA-5B6779BC07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1" y="4603220"/>
            <a:ext cx="4260621" cy="1456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Résultat de recherche d'images pour &quot;git&quot;">
            <a:extLst>
              <a:ext uri="{FF2B5EF4-FFF2-40B4-BE49-F238E27FC236}">
                <a16:creationId xmlns:a16="http://schemas.microsoft.com/office/drawing/2014/main" id="{4DD55818-FF79-4270-9C96-6AE331772A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1513" y="241580"/>
            <a:ext cx="1977320" cy="1977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Résultat de recherche d'images pour &quot;doxygen logo&quot;">
            <a:extLst>
              <a:ext uri="{FF2B5EF4-FFF2-40B4-BE49-F238E27FC236}">
                <a16:creationId xmlns:a16="http://schemas.microsoft.com/office/drawing/2014/main" id="{627ECFC1-6164-4E22-8DFD-EDF6EE5AD7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1513" y="2633219"/>
            <a:ext cx="4057650" cy="1057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5C9A43E5-F286-4101-A685-B055AFE995C5}"/>
              </a:ext>
            </a:extLst>
          </p:cNvPr>
          <p:cNvSpPr txBox="1"/>
          <p:nvPr/>
        </p:nvSpPr>
        <p:spPr>
          <a:xfrm>
            <a:off x="7654274" y="3719259"/>
            <a:ext cx="40576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Generating automatically documentation of your code (in HTML and </a:t>
            </a:r>
            <a:r>
              <a:rPr lang="en-US" dirty="0" err="1"/>
              <a:t>LaTex</a:t>
            </a:r>
            <a:r>
              <a:rPr lang="en-US" dirty="0"/>
              <a:t>)</a:t>
            </a:r>
          </a:p>
        </p:txBody>
      </p:sp>
      <p:pic>
        <p:nvPicPr>
          <p:cNvPr id="1038" name="Picture 14" descr="Résultat de recherche d'images pour &quot;make gnu&quot;">
            <a:extLst>
              <a:ext uri="{FF2B5EF4-FFF2-40B4-BE49-F238E27FC236}">
                <a16:creationId xmlns:a16="http://schemas.microsoft.com/office/drawing/2014/main" id="{414A8BA8-A030-44AB-8489-BE40646376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25" r="22593"/>
          <a:stretch/>
        </p:blipFill>
        <p:spPr bwMode="auto">
          <a:xfrm>
            <a:off x="5751513" y="4818716"/>
            <a:ext cx="1902761" cy="1869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ZoneTexte 20">
            <a:extLst>
              <a:ext uri="{FF2B5EF4-FFF2-40B4-BE49-F238E27FC236}">
                <a16:creationId xmlns:a16="http://schemas.microsoft.com/office/drawing/2014/main" id="{B056872F-2DFB-415E-A857-376211E21F59}"/>
              </a:ext>
            </a:extLst>
          </p:cNvPr>
          <p:cNvSpPr txBox="1"/>
          <p:nvPr/>
        </p:nvSpPr>
        <p:spPr>
          <a:xfrm>
            <a:off x="7780338" y="5289205"/>
            <a:ext cx="22780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Building a C++ project witch several files</a:t>
            </a:r>
          </a:p>
          <a:p>
            <a:r>
              <a:rPr lang="en-US" dirty="0"/>
              <a:t>(Linux / </a:t>
            </a:r>
            <a:r>
              <a:rPr lang="en-US" dirty="0" err="1"/>
              <a:t>MacOSX</a:t>
            </a:r>
            <a:r>
              <a:rPr lang="en-US" dirty="0"/>
              <a:t> only)</a:t>
            </a:r>
          </a:p>
        </p:txBody>
      </p:sp>
    </p:spTree>
    <p:extLst>
      <p:ext uri="{BB962C8B-B14F-4D97-AF65-F5344CB8AC3E}">
        <p14:creationId xmlns:p14="http://schemas.microsoft.com/office/powerpoint/2010/main" val="8922745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65B0764-B1EB-4F4D-AF79-46FD0B3F7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Skill assessment</a:t>
            </a:r>
          </a:p>
        </p:txBody>
      </p:sp>
      <p:sp>
        <p:nvSpPr>
          <p:cNvPr id="6" name="Espace réservé du numéro de diapositive 3">
            <a:extLst>
              <a:ext uri="{FF2B5EF4-FFF2-40B4-BE49-F238E27FC236}">
                <a16:creationId xmlns:a16="http://schemas.microsoft.com/office/drawing/2014/main" id="{4DE64400-3B36-43EA-ADD0-54072BE61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F4D5F4-99E8-4519-91F2-2DD2B47DE406}" type="slidenum">
              <a:rPr lang="fr-FR" sz="2000" smtClean="0"/>
              <a:t>17</a:t>
            </a:fld>
            <a:endParaRPr lang="fr-FR" sz="2000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FF601C70-018A-4EE6-8829-A4267F867681}"/>
              </a:ext>
            </a:extLst>
          </p:cNvPr>
          <p:cNvSpPr txBox="1"/>
          <p:nvPr/>
        </p:nvSpPr>
        <p:spPr>
          <a:xfrm>
            <a:off x="8208336" y="1956391"/>
            <a:ext cx="3789034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Individual work is required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Evaluation over 8 categories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 validating the module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Minimum level must be reached for all the 8 categories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Satisfying level for at least 4 categories</a:t>
            </a:r>
          </a:p>
        </p:txBody>
      </p:sp>
      <p:sp>
        <p:nvSpPr>
          <p:cNvPr id="5" name="Accolade ouvrante 4">
            <a:extLst>
              <a:ext uri="{FF2B5EF4-FFF2-40B4-BE49-F238E27FC236}">
                <a16:creationId xmlns:a16="http://schemas.microsoft.com/office/drawing/2014/main" id="{84718DB4-9672-4959-A76C-E54ED26E398A}"/>
              </a:ext>
            </a:extLst>
          </p:cNvPr>
          <p:cNvSpPr/>
          <p:nvPr/>
        </p:nvSpPr>
        <p:spPr>
          <a:xfrm>
            <a:off x="8542800" y="3552977"/>
            <a:ext cx="126694" cy="1292944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237576D2-C34A-441D-85A9-2E30EDAFE8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276" t="18301" r="30970" b="10537"/>
          <a:stretch/>
        </p:blipFill>
        <p:spPr>
          <a:xfrm>
            <a:off x="775446" y="1884675"/>
            <a:ext cx="7041332" cy="4880346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6564390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65B0764-B1EB-4F4D-AF79-46FD0B3F7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of the computing sessions</a:t>
            </a:r>
          </a:p>
        </p:txBody>
      </p:sp>
      <p:sp>
        <p:nvSpPr>
          <p:cNvPr id="6" name="Espace réservé du numéro de diapositive 3">
            <a:extLst>
              <a:ext uri="{FF2B5EF4-FFF2-40B4-BE49-F238E27FC236}">
                <a16:creationId xmlns:a16="http://schemas.microsoft.com/office/drawing/2014/main" id="{4DE64400-3B36-43EA-ADD0-54072BE61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F4D5F4-99E8-4519-91F2-2DD2B47DE406}" type="slidenum">
              <a:rPr lang="fr-FR" sz="2000" smtClean="0"/>
              <a:t>2</a:t>
            </a:fld>
            <a:endParaRPr lang="fr-FR" sz="2000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D8B0270C-FA2A-4BB8-A92A-F7C7E4DF4E32}"/>
              </a:ext>
            </a:extLst>
          </p:cNvPr>
          <p:cNvSpPr txBox="1"/>
          <p:nvPr/>
        </p:nvSpPr>
        <p:spPr>
          <a:xfrm>
            <a:off x="701750" y="1871324"/>
            <a:ext cx="6587124" cy="4801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Computing is required for instrumentation purposes: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Simulation of sensor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Data acquisition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Data analysis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Algorithm and reconstruction of physics objects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Computing sessions target to apply your theoretical knowledge: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Instrumentation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Software programming in  C++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Using specific tools of high energy physics: ROOT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Working by yourself and experimenting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lvl="1"/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Getting the good practice</a:t>
            </a:r>
          </a:p>
        </p:txBody>
      </p:sp>
      <p:pic>
        <p:nvPicPr>
          <p:cNvPr id="12290" name="Picture 2" descr="RÃ©sultat de recherche d'images pour &quot;codeur fou&quot;">
            <a:extLst>
              <a:ext uri="{FF2B5EF4-FFF2-40B4-BE49-F238E27FC236}">
                <a16:creationId xmlns:a16="http://schemas.microsoft.com/office/drawing/2014/main" id="{85C38E85-354F-417C-8D3A-1EAD903006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23618" y="2058338"/>
            <a:ext cx="4521052" cy="4450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0828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65B0764-B1EB-4F4D-AF79-46FD0B3F7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Physics Context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1DA5247-0555-4C26-A241-9D2C8C7D4F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3">
            <a:extLst>
              <a:ext uri="{FF2B5EF4-FFF2-40B4-BE49-F238E27FC236}">
                <a16:creationId xmlns:a16="http://schemas.microsoft.com/office/drawing/2014/main" id="{619E91C6-C966-4D7E-8820-CEF7742B91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F4D5F4-99E8-4519-91F2-2DD2B47DE406}" type="slidenum">
              <a:rPr lang="fr-FR" sz="2000" smtClean="0"/>
              <a:t>3</a:t>
            </a:fld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33699846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65B0764-B1EB-4F4D-AF79-46FD0B3F7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CMS (Compact Muon solenoid) detector</a:t>
            </a:r>
          </a:p>
        </p:txBody>
      </p:sp>
      <p:sp>
        <p:nvSpPr>
          <p:cNvPr id="6" name="Espace réservé du numéro de diapositive 3">
            <a:extLst>
              <a:ext uri="{FF2B5EF4-FFF2-40B4-BE49-F238E27FC236}">
                <a16:creationId xmlns:a16="http://schemas.microsoft.com/office/drawing/2014/main" id="{4DE64400-3B36-43EA-ADD0-54072BE61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F4D5F4-99E8-4519-91F2-2DD2B47DE406}" type="slidenum">
              <a:rPr lang="fr-FR" sz="2000" smtClean="0"/>
              <a:t>4</a:t>
            </a:fld>
            <a:endParaRPr lang="fr-FR" sz="2000" dirty="0"/>
          </a:p>
        </p:txBody>
      </p:sp>
      <p:pic>
        <p:nvPicPr>
          <p:cNvPr id="2050" name="Picture 2" descr="Image associÃ©e">
            <a:extLst>
              <a:ext uri="{FF2B5EF4-FFF2-40B4-BE49-F238E27FC236}">
                <a16:creationId xmlns:a16="http://schemas.microsoft.com/office/drawing/2014/main" id="{46AF81CA-5759-4546-8D45-9AB5F62DB2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9318" y="1931327"/>
            <a:ext cx="6265640" cy="4416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llipse 2">
            <a:extLst>
              <a:ext uri="{FF2B5EF4-FFF2-40B4-BE49-F238E27FC236}">
                <a16:creationId xmlns:a16="http://schemas.microsoft.com/office/drawing/2014/main" id="{5A46A19B-670F-4462-9875-66F329F32F3F}"/>
              </a:ext>
            </a:extLst>
          </p:cNvPr>
          <p:cNvSpPr/>
          <p:nvPr/>
        </p:nvSpPr>
        <p:spPr>
          <a:xfrm>
            <a:off x="2264735" y="5645888"/>
            <a:ext cx="1095153" cy="74427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052" name="Picture 4" descr="RÃ©sultat de recherche d'images pour &quot;cms detector&quot;">
            <a:extLst>
              <a:ext uri="{FF2B5EF4-FFF2-40B4-BE49-F238E27FC236}">
                <a16:creationId xmlns:a16="http://schemas.microsoft.com/office/drawing/2014/main" id="{8DCDAAC1-D7F2-4982-B0FE-2556AF50DB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71254" y="2250645"/>
            <a:ext cx="5103295" cy="340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53076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65B0764-B1EB-4F4D-AF79-46FD0B3F7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CMS (Compact Muon solenoid) detector</a:t>
            </a:r>
          </a:p>
        </p:txBody>
      </p:sp>
      <p:sp>
        <p:nvSpPr>
          <p:cNvPr id="6" name="Espace réservé du numéro de diapositive 3">
            <a:extLst>
              <a:ext uri="{FF2B5EF4-FFF2-40B4-BE49-F238E27FC236}">
                <a16:creationId xmlns:a16="http://schemas.microsoft.com/office/drawing/2014/main" id="{4DE64400-3B36-43EA-ADD0-54072BE61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F4D5F4-99E8-4519-91F2-2DD2B47DE406}" type="slidenum">
              <a:rPr lang="fr-FR" sz="2000" smtClean="0"/>
              <a:t>5</a:t>
            </a:fld>
            <a:endParaRPr lang="fr-FR" sz="2000" dirty="0"/>
          </a:p>
        </p:txBody>
      </p:sp>
      <p:pic>
        <p:nvPicPr>
          <p:cNvPr id="3074" name="Picture 2" descr="Image associÃ©e">
            <a:extLst>
              <a:ext uri="{FF2B5EF4-FFF2-40B4-BE49-F238E27FC236}">
                <a16:creationId xmlns:a16="http://schemas.microsoft.com/office/drawing/2014/main" id="{C4E60F41-43E6-49FE-8D7B-3E2EB0E4E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47875" y="1990504"/>
            <a:ext cx="8096250" cy="415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17806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65B0764-B1EB-4F4D-AF79-46FD0B3F7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Silicon strip tracker</a:t>
            </a:r>
          </a:p>
        </p:txBody>
      </p:sp>
      <p:sp>
        <p:nvSpPr>
          <p:cNvPr id="6" name="Espace réservé du numéro de diapositive 3">
            <a:extLst>
              <a:ext uri="{FF2B5EF4-FFF2-40B4-BE49-F238E27FC236}">
                <a16:creationId xmlns:a16="http://schemas.microsoft.com/office/drawing/2014/main" id="{4DE64400-3B36-43EA-ADD0-54072BE61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F4D5F4-99E8-4519-91F2-2DD2B47DE406}" type="slidenum">
              <a:rPr lang="fr-FR" sz="2000" smtClean="0"/>
              <a:t>6</a:t>
            </a:fld>
            <a:endParaRPr lang="fr-FR" sz="2000" dirty="0"/>
          </a:p>
        </p:txBody>
      </p:sp>
      <p:pic>
        <p:nvPicPr>
          <p:cNvPr id="4098" name="Picture 2" descr="Image associÃ©e">
            <a:extLst>
              <a:ext uri="{FF2B5EF4-FFF2-40B4-BE49-F238E27FC236}">
                <a16:creationId xmlns:a16="http://schemas.microsoft.com/office/drawing/2014/main" id="{8A8F3CEC-F2ED-4F5C-9445-3D2E06B5AF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96239" y="1871330"/>
            <a:ext cx="8199522" cy="4610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72654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65B0764-B1EB-4F4D-AF79-46FD0B3F70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Silicon strip tracker</a:t>
            </a:r>
          </a:p>
        </p:txBody>
      </p:sp>
      <p:sp>
        <p:nvSpPr>
          <p:cNvPr id="6" name="Espace réservé du numéro de diapositive 3">
            <a:extLst>
              <a:ext uri="{FF2B5EF4-FFF2-40B4-BE49-F238E27FC236}">
                <a16:creationId xmlns:a16="http://schemas.microsoft.com/office/drawing/2014/main" id="{4DE64400-3B36-43EA-ADD0-54072BE61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F4D5F4-99E8-4519-91F2-2DD2B47DE406}" type="slidenum">
              <a:rPr lang="en-US" sz="2000" smtClean="0"/>
              <a:t>7</a:t>
            </a:fld>
            <a:endParaRPr lang="en-US" sz="200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950F503F-9D41-42E1-B8E2-D32A9B2DE0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1" y="1708484"/>
            <a:ext cx="2667789" cy="1785968"/>
          </a:xfrm>
          <a:prstGeom prst="rect">
            <a:avLst/>
          </a:prstGeom>
        </p:spPr>
      </p:pic>
      <p:sp>
        <p:nvSpPr>
          <p:cNvPr id="7" name="ZoneTexte 4">
            <a:extLst>
              <a:ext uri="{FF2B5EF4-FFF2-40B4-BE49-F238E27FC236}">
                <a16:creationId xmlns:a16="http://schemas.microsoft.com/office/drawing/2014/main" id="{FC4C877C-26AB-4FC2-AF89-16111AD3B0F4}"/>
              </a:ext>
            </a:extLst>
          </p:cNvPr>
          <p:cNvSpPr txBox="1"/>
          <p:nvPr/>
        </p:nvSpPr>
        <p:spPr>
          <a:xfrm>
            <a:off x="5930738" y="562403"/>
            <a:ext cx="487582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CMS silicon strip tracker in few numbers: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15 000 modules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Surface: ~ 200 m</a:t>
            </a:r>
            <a:r>
              <a:rPr lang="en-US" baseline="30000" dirty="0"/>
              <a:t>2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10</a:t>
            </a:r>
            <a:r>
              <a:rPr lang="en-US" baseline="30000" dirty="0"/>
              <a:t>6</a:t>
            </a:r>
            <a:r>
              <a:rPr lang="en-US" dirty="0"/>
              <a:t> channels</a:t>
            </a:r>
          </a:p>
          <a:p>
            <a:endParaRPr lang="en-US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7AD432DE-0617-4400-983D-4120668C50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6035" y="1086549"/>
            <a:ext cx="3119415" cy="4159220"/>
          </a:xfrm>
          <a:prstGeom prst="rect">
            <a:avLst/>
          </a:prstGeom>
        </p:spPr>
      </p:pic>
      <p:sp>
        <p:nvSpPr>
          <p:cNvPr id="10" name="ZoneTexte 8">
            <a:extLst>
              <a:ext uri="{FF2B5EF4-FFF2-40B4-BE49-F238E27FC236}">
                <a16:creationId xmlns:a16="http://schemas.microsoft.com/office/drawing/2014/main" id="{879EAA8F-E5B3-4EA4-AD16-2C7BBBAB19E2}"/>
              </a:ext>
            </a:extLst>
          </p:cNvPr>
          <p:cNvSpPr txBox="1"/>
          <p:nvPr/>
        </p:nvSpPr>
        <p:spPr>
          <a:xfrm>
            <a:off x="811609" y="3718679"/>
            <a:ext cx="361601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u="sng"/>
              <a:t>Instrumental activities</a:t>
            </a:r>
          </a:p>
          <a:p>
            <a:endParaRPr lang="en-US" b="1" u="sng"/>
          </a:p>
          <a:p>
            <a:pPr marL="285750" indent="-285750">
              <a:buFont typeface="Arial"/>
              <a:buChar char="•"/>
            </a:pPr>
            <a:r>
              <a:rPr lang="en-US"/>
              <a:t>R&amp;D</a:t>
            </a:r>
          </a:p>
          <a:p>
            <a:pPr marL="285750" indent="-285750">
              <a:buFont typeface="Arial"/>
              <a:buChar char="•"/>
            </a:pPr>
            <a:r>
              <a:rPr lang="en-US"/>
              <a:t>Construction</a:t>
            </a:r>
          </a:p>
          <a:p>
            <a:pPr marL="285750" indent="-285750">
              <a:buFont typeface="Arial"/>
              <a:buChar char="•"/>
            </a:pPr>
            <a:r>
              <a:rPr lang="en-US"/>
              <a:t>Operation (online)</a:t>
            </a:r>
          </a:p>
          <a:p>
            <a:pPr marL="285750" indent="-285750">
              <a:buFont typeface="Arial"/>
              <a:buChar char="•"/>
            </a:pPr>
            <a:r>
              <a:rPr lang="en-US"/>
              <a:t>Alignment &amp; calibration</a:t>
            </a:r>
          </a:p>
          <a:p>
            <a:pPr marL="285750" indent="-285750">
              <a:buFont typeface="Arial"/>
              <a:buChar char="•"/>
            </a:pPr>
            <a:r>
              <a:rPr lang="en-US"/>
              <a:t>Offline analyses</a:t>
            </a:r>
          </a:p>
          <a:p>
            <a:pPr marL="285750" indent="-285750">
              <a:buFont typeface="Arial"/>
              <a:buChar char="•"/>
            </a:pPr>
            <a:r>
              <a:rPr lang="en-US"/>
              <a:t>Simulation</a:t>
            </a:r>
          </a:p>
          <a:p>
            <a:pPr marL="285750" indent="-285750">
              <a:buFont typeface="Arial"/>
              <a:buChar char="•"/>
            </a:pPr>
            <a:r>
              <a:rPr lang="en-US"/>
              <a:t>Radiation damages evaluation</a:t>
            </a:r>
          </a:p>
          <a:p>
            <a:pPr marL="285750" indent="-285750">
              <a:buFont typeface="Arial"/>
              <a:buChar char="•"/>
            </a:pPr>
            <a:r>
              <a:rPr lang="en-US"/>
              <a:t>…</a:t>
            </a:r>
          </a:p>
          <a:p>
            <a:endParaRPr lang="en-US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BDE44900-CC34-492B-98C0-6C66B058A899}"/>
              </a:ext>
            </a:extLst>
          </p:cNvPr>
          <p:cNvSpPr txBox="1"/>
          <p:nvPr/>
        </p:nvSpPr>
        <p:spPr>
          <a:xfrm>
            <a:off x="5930738" y="5103673"/>
            <a:ext cx="4072921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/>
              <a:t>Performances:</a:t>
            </a:r>
          </a:p>
          <a:p>
            <a:pPr marL="285750" indent="-285750">
              <a:buFont typeface="Arial"/>
              <a:buChar char="•"/>
            </a:pPr>
            <a:r>
              <a:rPr lang="en-US"/>
              <a:t>Hit resolution: 20-40 μm</a:t>
            </a:r>
          </a:p>
          <a:p>
            <a:pPr marL="285750" indent="-285750">
              <a:buFont typeface="Arial"/>
              <a:buChar char="•"/>
            </a:pPr>
            <a:r>
              <a:rPr lang="en-US"/>
              <a:t>Hit efficiency &gt; 98% (at high Pile-Up)</a:t>
            </a:r>
            <a:endParaRPr lang="en-US" baseline="30000"/>
          </a:p>
          <a:p>
            <a:pPr marL="285750" indent="-285750">
              <a:buFont typeface="Arial"/>
              <a:buChar char="•"/>
            </a:pPr>
            <a:r>
              <a:rPr lang="en-US"/>
              <a:t>Timing alignment accuracy: 1ns</a:t>
            </a:r>
          </a:p>
          <a:p>
            <a:pPr marL="285750" indent="-285750">
              <a:buFont typeface="Arial"/>
              <a:buChar char="•"/>
            </a:pPr>
            <a:r>
              <a:rPr lang="en-US"/>
              <a:t>…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2881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65B0764-B1EB-4F4D-AF79-46FD0B3F70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 dirty="0"/>
              <a:t>Silicon strip tracker</a:t>
            </a:r>
          </a:p>
        </p:txBody>
      </p:sp>
      <p:sp>
        <p:nvSpPr>
          <p:cNvPr id="6" name="Espace réservé du numéro de diapositive 3">
            <a:extLst>
              <a:ext uri="{FF2B5EF4-FFF2-40B4-BE49-F238E27FC236}">
                <a16:creationId xmlns:a16="http://schemas.microsoft.com/office/drawing/2014/main" id="{4DE64400-3B36-43EA-ADD0-54072BE61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F4D5F4-99E8-4519-91F2-2DD2B47DE406}" type="slidenum">
              <a:rPr lang="fr-FR" sz="2000" smtClean="0"/>
              <a:t>8</a:t>
            </a:fld>
            <a:endParaRPr lang="fr-FR" sz="2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A2402E3-C44E-44B8-B382-E8FBE3B773F5}"/>
              </a:ext>
            </a:extLst>
          </p:cNvPr>
          <p:cNvSpPr/>
          <p:nvPr/>
        </p:nvSpPr>
        <p:spPr>
          <a:xfrm>
            <a:off x="5385628" y="3080378"/>
            <a:ext cx="219932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fr-FR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CA" baseline="30000" dirty="0"/>
              <a:t> </a:t>
            </a:r>
            <a:endParaRPr lang="fr-CA" dirty="0"/>
          </a:p>
        </p:txBody>
      </p:sp>
      <p:sp>
        <p:nvSpPr>
          <p:cNvPr id="7" name="ZoneTexte 4">
            <a:extLst>
              <a:ext uri="{FF2B5EF4-FFF2-40B4-BE49-F238E27FC236}">
                <a16:creationId xmlns:a16="http://schemas.microsoft.com/office/drawing/2014/main" id="{35DF4978-0E7B-408C-8758-0D64AB142F3F}"/>
              </a:ext>
            </a:extLst>
          </p:cNvPr>
          <p:cNvSpPr txBox="1"/>
          <p:nvPr/>
        </p:nvSpPr>
        <p:spPr>
          <a:xfrm>
            <a:off x="6660981" y="796626"/>
            <a:ext cx="487582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During its operation it is important to monitor environment conditions: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/>
              <a:t>Temperature</a:t>
            </a:r>
          </a:p>
          <a:p>
            <a:pPr marL="1200150" lvl="2" indent="-285750">
              <a:buFont typeface="Arial"/>
              <a:buChar char="•"/>
            </a:pPr>
            <a:r>
              <a:rPr lang="en-US" dirty="0"/>
              <a:t>Leakage current</a:t>
            </a:r>
          </a:p>
          <a:p>
            <a:pPr marL="1200150" lvl="2" indent="-285750">
              <a:buFont typeface="Arial"/>
              <a:buChar char="•"/>
            </a:pPr>
            <a:r>
              <a:rPr lang="en-US" dirty="0"/>
              <a:t>Noise</a:t>
            </a:r>
          </a:p>
          <a:p>
            <a:pPr marL="1200150" lvl="2" indent="-285750">
              <a:buFont typeface="Arial"/>
              <a:buChar char="•"/>
            </a:pPr>
            <a:r>
              <a:rPr lang="en-US" dirty="0"/>
              <a:t>Thermal dissipation</a:t>
            </a:r>
          </a:p>
          <a:p>
            <a:pPr marL="1200150" lvl="2" indent="-285750">
              <a:buFont typeface="Arial"/>
              <a:buChar char="•"/>
            </a:pPr>
            <a:r>
              <a:rPr lang="en-US" dirty="0"/>
              <a:t>Radiation damages</a:t>
            </a:r>
          </a:p>
          <a:p>
            <a:pPr marL="1200150" lvl="2" indent="-285750">
              <a:buFont typeface="Arial"/>
              <a:buChar char="•"/>
            </a:pPr>
            <a:r>
              <a:rPr lang="en-US" dirty="0"/>
              <a:t>…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/>
              <a:t>Humidity</a:t>
            </a:r>
          </a:p>
          <a:p>
            <a:pPr marL="1200150" lvl="2" indent="-285750">
              <a:buFont typeface="Arial"/>
              <a:buChar char="•"/>
            </a:pPr>
            <a:r>
              <a:rPr lang="en-US" dirty="0"/>
              <a:t>Dew points &amp; condensation</a:t>
            </a:r>
          </a:p>
          <a:p>
            <a:pPr marL="1200150" lvl="2" indent="-285750">
              <a:buFont typeface="Arial"/>
              <a:buChar char="•"/>
            </a:pPr>
            <a:r>
              <a:rPr lang="en-US" dirty="0"/>
              <a:t>Front End electronics</a:t>
            </a:r>
          </a:p>
          <a:p>
            <a:pPr marL="1200150" lvl="2" indent="-285750">
              <a:buFont typeface="Arial"/>
              <a:buChar char="•"/>
            </a:pPr>
            <a:r>
              <a:rPr lang="en-US" dirty="0"/>
              <a:t>…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DF7FE99E-2810-4A35-BBFB-50127423295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21505" y="2514600"/>
            <a:ext cx="2725127" cy="3669633"/>
          </a:xfrm>
          <a:prstGeom prst="rect">
            <a:avLst/>
          </a:prstGeom>
        </p:spPr>
      </p:pic>
      <p:sp>
        <p:nvSpPr>
          <p:cNvPr id="9" name="ZoneTexte 6">
            <a:extLst>
              <a:ext uri="{FF2B5EF4-FFF2-40B4-BE49-F238E27FC236}">
                <a16:creationId xmlns:a16="http://schemas.microsoft.com/office/drawing/2014/main" id="{C956E73B-3902-49A0-8DAB-C6FFD0169F26}"/>
              </a:ext>
            </a:extLst>
          </p:cNvPr>
          <p:cNvSpPr txBox="1"/>
          <p:nvPr/>
        </p:nvSpPr>
        <p:spPr>
          <a:xfrm>
            <a:off x="6660981" y="4581996"/>
            <a:ext cx="487582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Monitoring tools</a:t>
            </a:r>
            <a:endParaRPr lang="en-US" dirty="0"/>
          </a:p>
          <a:p>
            <a:r>
              <a:rPr lang="en-US" dirty="0"/>
              <a:t>Several probes are used to monitor that: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/>
              <a:t>On-board sensors 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/>
              <a:t>External sensors</a:t>
            </a:r>
          </a:p>
          <a:p>
            <a:pPr marL="285750" indent="-285750">
              <a:buFont typeface="Wingdings" charset="0"/>
              <a:buChar char="à"/>
            </a:pPr>
            <a:r>
              <a:rPr lang="en-US" dirty="0">
                <a:sym typeface="Wingdings"/>
              </a:rPr>
              <a:t>Some are </a:t>
            </a:r>
            <a:r>
              <a:rPr lang="en-US" cap="small" dirty="0">
                <a:sym typeface="Wingdings"/>
              </a:rPr>
              <a:t>Arduino</a:t>
            </a:r>
            <a:r>
              <a:rPr lang="en-US" dirty="0">
                <a:sym typeface="Wingdings"/>
              </a:rPr>
              <a:t>-based!</a:t>
            </a:r>
            <a:endParaRPr lang="en-US" dirty="0"/>
          </a:p>
          <a:p>
            <a:endParaRPr lang="en-US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09DF2885-1325-48C5-B096-3B3778594A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1" y="1696452"/>
            <a:ext cx="2667789" cy="1785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0284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65B0764-B1EB-4F4D-AF79-46FD0B3F7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Computing session aims</a:t>
            </a:r>
          </a:p>
        </p:txBody>
      </p:sp>
      <p:sp>
        <p:nvSpPr>
          <p:cNvPr id="6" name="Espace réservé du numéro de diapositive 3">
            <a:extLst>
              <a:ext uri="{FF2B5EF4-FFF2-40B4-BE49-F238E27FC236}">
                <a16:creationId xmlns:a16="http://schemas.microsoft.com/office/drawing/2014/main" id="{4DE64400-3B36-43EA-ADD0-54072BE61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F4D5F4-99E8-4519-91F2-2DD2B47DE406}" type="slidenum">
              <a:rPr lang="en-US" sz="2000" smtClean="0"/>
              <a:t>9</a:t>
            </a:fld>
            <a:endParaRPr lang="en-US" sz="2000"/>
          </a:p>
        </p:txBody>
      </p:sp>
      <p:sp>
        <p:nvSpPr>
          <p:cNvPr id="4" name="ZoneTexte 4">
            <a:extLst>
              <a:ext uri="{FF2B5EF4-FFF2-40B4-BE49-F238E27FC236}">
                <a16:creationId xmlns:a16="http://schemas.microsoft.com/office/drawing/2014/main" id="{E1BE3A40-02DF-41FF-AD2D-E60D99A2BA1B}"/>
              </a:ext>
            </a:extLst>
          </p:cNvPr>
          <p:cNvSpPr txBox="1"/>
          <p:nvPr/>
        </p:nvSpPr>
        <p:spPr>
          <a:xfrm>
            <a:off x="7169671" y="769931"/>
            <a:ext cx="4597213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1" dirty="0">
              <a:solidFill>
                <a:srgbClr val="0000FF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solidFill>
                  <a:srgbClr val="FFFF00"/>
                </a:solidFill>
              </a:rPr>
              <a:t>Slow control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/>
              <a:t>Using a dedicated electronic board (Sense Hat) read by a Raspberry</a:t>
            </a:r>
          </a:p>
          <a:p>
            <a:pPr marL="1200150" lvl="2" indent="-285750">
              <a:buFont typeface="Arial"/>
              <a:buChar char="•"/>
            </a:pPr>
            <a:r>
              <a:rPr lang="en-US" dirty="0"/>
              <a:t>Monitor the temperature &amp; humidity</a:t>
            </a:r>
          </a:p>
          <a:p>
            <a:pPr marL="1200150" lvl="2" indent="-285750">
              <a:buFont typeface="Arial"/>
              <a:buChar char="•"/>
            </a:pPr>
            <a:r>
              <a:rPr lang="en-US" dirty="0"/>
              <a:t>Send warning when conditions are not fulfilled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pPr marL="342900" indent="-342900">
              <a:buFont typeface="+mj-lt"/>
              <a:buAutoNum type="arabicPeriod" startAt="2"/>
            </a:pPr>
            <a:r>
              <a:rPr lang="en-US" b="1" dirty="0">
                <a:solidFill>
                  <a:srgbClr val="FFFF00"/>
                </a:solidFill>
              </a:rPr>
              <a:t>Offline analyses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/>
              <a:t>Calibration of the temperature sensors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/>
              <a:t>Evaluation of the sensor resolution</a:t>
            </a:r>
          </a:p>
          <a:p>
            <a:endParaRPr lang="en-US" dirty="0"/>
          </a:p>
          <a:p>
            <a:endParaRPr lang="en-US" dirty="0"/>
          </a:p>
          <a:p>
            <a:r>
              <a:rPr lang="en-US" b="1" dirty="0">
                <a:solidFill>
                  <a:srgbClr val="FFFF00"/>
                </a:solidFill>
              </a:rPr>
              <a:t>3. Simulation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/>
              <a:t>Basic simulation with the </a:t>
            </a:r>
            <a:r>
              <a:rPr lang="en-US" cap="small" dirty="0"/>
              <a:t>Geant4 </a:t>
            </a:r>
            <a:r>
              <a:rPr lang="en-US" dirty="0"/>
              <a:t>package of a CMS silicon strip sensor		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847B04F-DFF3-4DB9-91CB-E2EDA9A16D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3562" y="1838015"/>
            <a:ext cx="3214545" cy="4286060"/>
          </a:xfrm>
          <a:prstGeom prst="rect">
            <a:avLst/>
          </a:prstGeom>
        </p:spPr>
      </p:pic>
      <p:sp>
        <p:nvSpPr>
          <p:cNvPr id="7" name="ZoneTexte 8">
            <a:extLst>
              <a:ext uri="{FF2B5EF4-FFF2-40B4-BE49-F238E27FC236}">
                <a16:creationId xmlns:a16="http://schemas.microsoft.com/office/drawing/2014/main" id="{594B0E87-B008-45ED-B530-E9FA83E0C085}"/>
              </a:ext>
            </a:extLst>
          </p:cNvPr>
          <p:cNvSpPr txBox="1"/>
          <p:nvPr/>
        </p:nvSpPr>
        <p:spPr>
          <a:xfrm>
            <a:off x="643168" y="2699085"/>
            <a:ext cx="273770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u="sng" dirty="0"/>
              <a:t>Instrumental activities</a:t>
            </a:r>
          </a:p>
          <a:p>
            <a:endParaRPr lang="en-US" b="1" u="sng" dirty="0"/>
          </a:p>
          <a:p>
            <a:pPr marL="285750" indent="-285750">
              <a:buFont typeface="Arial"/>
              <a:buChar char="•"/>
            </a:pPr>
            <a:r>
              <a:rPr lang="en-US" dirty="0"/>
              <a:t>R&amp;D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Construction</a:t>
            </a:r>
          </a:p>
          <a:p>
            <a:pPr marL="285750" indent="-285750">
              <a:buFont typeface="Arial"/>
              <a:buChar char="•"/>
            </a:pPr>
            <a:r>
              <a:rPr lang="en-US" b="1" dirty="0">
                <a:solidFill>
                  <a:srgbClr val="FFFF00"/>
                </a:solidFill>
              </a:rPr>
              <a:t>Operation (online)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Alignment &amp; calibration</a:t>
            </a:r>
          </a:p>
          <a:p>
            <a:pPr marL="285750" indent="-285750">
              <a:buFont typeface="Arial"/>
              <a:buChar char="•"/>
            </a:pPr>
            <a:r>
              <a:rPr lang="en-US" b="1" dirty="0">
                <a:solidFill>
                  <a:srgbClr val="FFFF00"/>
                </a:solidFill>
              </a:rPr>
              <a:t>Offline analyses</a:t>
            </a:r>
          </a:p>
          <a:p>
            <a:pPr marL="285750" indent="-285750">
              <a:buFont typeface="Arial"/>
              <a:buChar char="•"/>
            </a:pPr>
            <a:r>
              <a:rPr lang="en-US" b="1" dirty="0">
                <a:solidFill>
                  <a:srgbClr val="FFFF00"/>
                </a:solidFill>
              </a:rPr>
              <a:t>Simulation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Radiation damages evaluation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…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371682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éleste">
  <a:themeElements>
    <a:clrScheme name="Céleste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élest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éleste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TM03457452[[fn=Céleste]]</Template>
  <TotalTime>1120</TotalTime>
  <Words>507</Words>
  <Application>Microsoft Office PowerPoint</Application>
  <PresentationFormat>Grand écran</PresentationFormat>
  <Paragraphs>171</Paragraphs>
  <Slides>17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17</vt:i4>
      </vt:variant>
    </vt:vector>
  </HeadingPairs>
  <TitlesOfParts>
    <vt:vector size="23" baseType="lpstr">
      <vt:lpstr>Arial</vt:lpstr>
      <vt:lpstr>Calibri</vt:lpstr>
      <vt:lpstr>Calibri Light</vt:lpstr>
      <vt:lpstr>Cooper Black</vt:lpstr>
      <vt:lpstr>Wingdings</vt:lpstr>
      <vt:lpstr>Céleste</vt:lpstr>
      <vt:lpstr>Introduction to ESIPAP Computing Sessions</vt:lpstr>
      <vt:lpstr>Goals of the computing sessions</vt:lpstr>
      <vt:lpstr>Physics Context</vt:lpstr>
      <vt:lpstr>The CMS (Compact Muon solenoid) detector</vt:lpstr>
      <vt:lpstr>The CMS (Compact Muon solenoid) detector</vt:lpstr>
      <vt:lpstr>Silicon strip tracker</vt:lpstr>
      <vt:lpstr>Silicon strip tracker</vt:lpstr>
      <vt:lpstr>Silicon strip tracker</vt:lpstr>
      <vt:lpstr>Computing session aims</vt:lpstr>
      <vt:lpstr>DATA USED IN THE COMPUTING SESSIONS</vt:lpstr>
      <vt:lpstr>Sensors to study</vt:lpstr>
      <vt:lpstr>Summary on ADC sensitivity</vt:lpstr>
      <vt:lpstr>Organization</vt:lpstr>
      <vt:lpstr>Organization in sessions</vt:lpstr>
      <vt:lpstr>Multi-plaTform development</vt:lpstr>
      <vt:lpstr>Tools to USE</vt:lpstr>
      <vt:lpstr>Skill assessment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Computing Session 2</dc:title>
  <dc:creator>Administrateur</dc:creator>
  <cp:lastModifiedBy>Eric Conte</cp:lastModifiedBy>
  <cp:revision>471</cp:revision>
  <dcterms:created xsi:type="dcterms:W3CDTF">2019-02-12T06:07:15Z</dcterms:created>
  <dcterms:modified xsi:type="dcterms:W3CDTF">2021-02-10T07:38:37Z</dcterms:modified>
</cp:coreProperties>
</file>